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0" r:id="rId3"/>
    <p:sldId id="290" r:id="rId4"/>
    <p:sldId id="269" r:id="rId5"/>
    <p:sldId id="263" r:id="rId6"/>
    <p:sldId id="277" r:id="rId7"/>
    <p:sldId id="267" r:id="rId8"/>
    <p:sldId id="268" r:id="rId9"/>
    <p:sldId id="262" r:id="rId10"/>
    <p:sldId id="279" r:id="rId11"/>
    <p:sldId id="278" r:id="rId12"/>
    <p:sldId id="283" r:id="rId13"/>
    <p:sldId id="284" r:id="rId14"/>
    <p:sldId id="289" r:id="rId15"/>
    <p:sldId id="280" r:id="rId16"/>
    <p:sldId id="281" r:id="rId17"/>
    <p:sldId id="288" r:id="rId18"/>
    <p:sldId id="285" r:id="rId19"/>
    <p:sldId id="282" r:id="rId20"/>
    <p:sldId id="286" r:id="rId21"/>
    <p:sldId id="271" r:id="rId22"/>
    <p:sldId id="287" r:id="rId23"/>
    <p:sldId id="272" r:id="rId24"/>
    <p:sldId id="274" r:id="rId25"/>
    <p:sldId id="275" r:id="rId26"/>
    <p:sldId id="276" r:id="rId27"/>
  </p:sldIdLst>
  <p:sldSz cx="9144000" cy="6858000" type="screen4x3"/>
  <p:notesSz cx="6858000" cy="9144000"/>
  <p:embeddedFontLst>
    <p:embeddedFont>
      <p:font typeface="NikoshBAN" pitchFamily="2" charset="0"/>
      <p:regular r:id="rId29"/>
    </p:embeddedFont>
    <p:embeddedFont>
      <p:font typeface="Franklin Gothic Medium" pitchFamily="34" charset="0"/>
      <p:regular r:id="rId30"/>
      <p: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Franklin Gothic Book" pitchFamily="34" charset="0"/>
      <p:regular r:id="rId36"/>
      <p:italic r:id="rId37"/>
    </p:embeddedFont>
    <p:embeddedFont>
      <p:font typeface="Tunga" pitchFamily="34" charset="0"/>
      <p:regular r:id="rId38"/>
      <p:bold r:id="rId39"/>
    </p:embeddedFont>
    <p:embeddedFont>
      <p:font typeface="Shonar Bangla" pitchFamily="34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849" autoAdjust="0"/>
  </p:normalViewPr>
  <p:slideViewPr>
    <p:cSldViewPr>
      <p:cViewPr>
        <p:scale>
          <a:sx n="70" d="100"/>
          <a:sy n="70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B2DB6-269F-489E-B2FE-B0558ADDFE98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72138-2E52-4125-BF59-3191A84144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72138-2E52-4125-BF59-3191A84144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1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0975"/>
            <a:ext cx="9067800" cy="53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9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62000"/>
            <a:ext cx="5181600" cy="552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8" y="1676401"/>
            <a:ext cx="2387578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381000"/>
            <a:ext cx="3911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60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ছবি দেখে বল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722" y="610183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হালকা বালক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3203" y="6286500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ভারী বালক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" y="2612788"/>
            <a:ext cx="1981200" cy="177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94" y="445797"/>
            <a:ext cx="1792406" cy="1608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26" y="4390788"/>
            <a:ext cx="1981200" cy="177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59" y="2583218"/>
            <a:ext cx="1981200" cy="177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77" y="762000"/>
            <a:ext cx="1981200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97" y="3212531"/>
            <a:ext cx="1981200" cy="1664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5" y="1410647"/>
            <a:ext cx="1981200" cy="177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24" y="5453446"/>
            <a:ext cx="1951630" cy="1285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24" y="3689473"/>
            <a:ext cx="1981200" cy="1654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24" y="2054366"/>
            <a:ext cx="1821976" cy="16351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4601" y="152400"/>
            <a:ext cx="2353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u="sng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অনুক্রম  </a:t>
            </a:r>
            <a:endParaRPr lang="en-US" sz="4000" b="1" u="sng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06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১, ২, ৩, ৪, ৫, ........................</a:t>
            </a:r>
          </a:p>
          <a:p>
            <a:pPr lvl="0"/>
            <a:endParaRPr lang="bn-BD" sz="44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২, ৪, ৬, ৮, ১০, ..................... </a:t>
            </a:r>
            <a:endParaRPr lang="en-US" sz="4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286000"/>
            <a:ext cx="899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অনুক্রমঃ কতকগুলো রাশি একটি বিশেষ নিয়মে ক্রমানয়ে এমন ভাবে সাজানো হয় যে, প্রত্যেকে রাশি এর পূর্বের পদ ও পরের পদের সাথে কিভাবে সম্পকিত তা জানা যায় । এভাবে সাজানো রাশিগুলোর সেটকে অনুক্রম বলে । 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N= {</a:t>
            </a:r>
            <a:r>
              <a:rPr lang="bn-BD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১+২+৩+৪+৫........................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} </a:t>
            </a:r>
            <a:r>
              <a:rPr lang="bn-BD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অথবা, 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f(x)=2n</a:t>
            </a:r>
            <a:r>
              <a:rPr lang="bn-BD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0" y="969627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37032" y="936725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121664" y="94153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524000" y="93550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008632" y="93550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112"/>
            <a:ext cx="9144000" cy="5510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09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এটা  কিসের  ছবি </a:t>
            </a:r>
            <a:endParaRPr lang="en-US" sz="40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38400"/>
            <a:ext cx="1981200" cy="177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00" y="3510327"/>
            <a:ext cx="1927747" cy="1611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8" y="1094855"/>
            <a:ext cx="1828801" cy="1527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259687"/>
            <a:ext cx="2207525" cy="177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2419795"/>
            <a:ext cx="2055125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8" y="4572000"/>
            <a:ext cx="2209801" cy="1778000"/>
          </a:xfrm>
          <a:prstGeom prst="rect">
            <a:avLst/>
          </a:prstGeom>
        </p:spPr>
      </p:pic>
      <p:sp>
        <p:nvSpPr>
          <p:cNvPr id="19" name="Bent Arrow 18"/>
          <p:cNvSpPr/>
          <p:nvPr/>
        </p:nvSpPr>
        <p:spPr>
          <a:xfrm>
            <a:off x="5410200" y="5017068"/>
            <a:ext cx="45719" cy="457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Quad Arrow 20"/>
          <p:cNvSpPr/>
          <p:nvPr/>
        </p:nvSpPr>
        <p:spPr>
          <a:xfrm>
            <a:off x="2209800" y="2582454"/>
            <a:ext cx="1216152" cy="12161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ad Arrow 21"/>
          <p:cNvSpPr/>
          <p:nvPr/>
        </p:nvSpPr>
        <p:spPr>
          <a:xfrm>
            <a:off x="5260847" y="2621879"/>
            <a:ext cx="1216152" cy="12161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19567" y="0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u="sng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ধারা </a:t>
            </a:r>
            <a:r>
              <a:rPr lang="bn-BD" u="sng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u="sng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4138"/>
            <a:ext cx="1143000" cy="762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43001"/>
            <a:ext cx="144779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1" y="990600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26824"/>
            <a:ext cx="12192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1" y="1143001"/>
            <a:ext cx="524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71" y="1219200"/>
            <a:ext cx="1227729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39" y="1226823"/>
            <a:ext cx="1098761" cy="75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85964"/>
            <a:ext cx="137160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743199"/>
            <a:ext cx="82296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সমান্তর ধারাঃ </a:t>
            </a:r>
          </a:p>
          <a:p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কোনও ধারার যে কোনও পদ ও এর পুরবতি পদের পাথ্ক্য সব সময় সমান হলে, সে ধারাকে সমান্তর ধারা বলে ।</a:t>
            </a:r>
          </a:p>
          <a:p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যেমনঃ   </a:t>
            </a:r>
            <a:r>
              <a:rPr lang="en-US" sz="4400" b="1" dirty="0" smtClean="0">
                <a:solidFill>
                  <a:srgbClr val="C00000"/>
                </a:solidFill>
              </a:rPr>
              <a:t>2+4+6</a:t>
            </a:r>
            <a:r>
              <a:rPr lang="bn-BD" sz="4400" b="1" dirty="0" smtClean="0">
                <a:solidFill>
                  <a:srgbClr val="C00000"/>
                </a:solidFill>
              </a:rPr>
              <a:t> একটি সমান্তর ধারা। 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906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সমান্তর ধারার সূত্রাবলীঃ</a:t>
            </a:r>
          </a:p>
          <a:p>
            <a:pPr lvl="0"/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যদি </a:t>
            </a:r>
            <a:r>
              <a:rPr lang="bn-BD" sz="44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সমান্তর </a:t>
            </a:r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ধারাটির ১ম </a:t>
            </a:r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পদ= 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a </a:t>
            </a:r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এবং সাধারণ অন্তর,=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d  </a:t>
            </a:r>
          </a:p>
          <a:p>
            <a:pPr lvl="0"/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তাহলে,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n-</a:t>
            </a:r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তম পদ =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a+(n-1)d</a:t>
            </a:r>
            <a:endParaRPr lang="bn-BD" sz="44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আবার পদ সংখ্যা=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n </a:t>
            </a:r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হলে, </a:t>
            </a:r>
            <a:endParaRPr lang="en-US" sz="44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ধারাটির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n-</a:t>
            </a:r>
            <a:r>
              <a:rPr lang="bn-BD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সংখ্যক পদের সমষ্টি 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=n/2(2a+(n-1)d}</a:t>
            </a:r>
          </a:p>
        </p:txBody>
      </p:sp>
    </p:spTree>
    <p:extLst>
      <p:ext uri="{BB962C8B-B14F-4D97-AF65-F5344CB8AC3E}">
        <p14:creationId xmlns:p14="http://schemas.microsoft.com/office/powerpoint/2010/main" val="295892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507"/>
            <a:ext cx="8991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যদি সমান্তর ধারা হয়, তাহলে ধারাটির ১ম পদ,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a=8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এবং সাধারণ অন্তর,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d= 11-8= 3,  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n-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তম পদ=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392</a:t>
            </a:r>
            <a:endParaRPr lang="bn-BD" sz="28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আমরা জানি,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n-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তম পদ =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a+(n-1)d</a:t>
            </a:r>
            <a:endParaRPr lang="bn-BD" sz="28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392= 8+(n-1)3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8+3n-3=392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3n+5=392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3n=392-5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3n=387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n= 129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সুতারাং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-তম পদ=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129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048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8+11+14+17+……………………………</a:t>
            </a:r>
            <a:r>
              <a:rPr lang="bn-BD" sz="3600" b="1" dirty="0" smtClean="0">
                <a:solidFill>
                  <a:srgbClr val="00B050"/>
                </a:solidFill>
              </a:rPr>
              <a:t>ধারাটির কোন পদ </a:t>
            </a:r>
            <a:r>
              <a:rPr lang="en-US" sz="3600" b="1" dirty="0" smtClean="0">
                <a:solidFill>
                  <a:srgbClr val="00B050"/>
                </a:solidFill>
              </a:rPr>
              <a:t>392 ?</a:t>
            </a:r>
          </a:p>
          <a:p>
            <a:r>
              <a:rPr lang="bn-BD" sz="3600" b="1" dirty="0" smtClean="0">
                <a:solidFill>
                  <a:srgbClr val="00B050"/>
                </a:solidFill>
              </a:rPr>
              <a:t> এটি কি  ধারা</a:t>
            </a:r>
            <a:r>
              <a:rPr lang="en-US" sz="3600" b="1" dirty="0" smtClean="0">
                <a:solidFill>
                  <a:srgbClr val="00B050"/>
                </a:solidFill>
              </a:rPr>
              <a:t> ?</a:t>
            </a:r>
            <a:r>
              <a:rPr lang="bn-BD" sz="3600" b="1" dirty="0" smtClean="0">
                <a:solidFill>
                  <a:srgbClr val="00B050"/>
                </a:solidFill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জোড়ায় কাজ </a:t>
            </a:r>
            <a:endParaRPr lang="en-US" sz="4800" b="1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211996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তোমরা সবাই খাতায় ৪ এর ঘরের নামতা লিখ এবং ধারাটির ১৫- তম পদ  বের কর । </a:t>
            </a:r>
            <a:endParaRPr lang="en-US" sz="4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50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5943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8" y="3128963"/>
            <a:ext cx="8645768" cy="3729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7531"/>
            <a:ext cx="914399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4778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গাণিতিক সমস্যা</a:t>
            </a:r>
            <a:endParaRPr lang="en-US" sz="6000" b="1" u="sng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57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মিম ব্যাংক এ তাঁর বেতন থেকে টাকা সঞ্চয় করেন,  এভাবে যেন ১ম মাসে ৫০০ টাকা, ২য় মাসে ১ম মাসের দিগুণ, ৩য় মাসে ১ম মাসের ৩ গুণ, ৪র্থ মাসে ১ম মাসের ৪ গুণ হলে মিম এক বছরে কত টাকা সঞ্চয় করবে ? </a:t>
            </a:r>
          </a:p>
          <a:p>
            <a:endParaRPr lang="bn-BD" sz="40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এসো বোর্ডে করি । </a:t>
            </a:r>
          </a:p>
        </p:txBody>
      </p:sp>
    </p:spTree>
    <p:extLst>
      <p:ext uri="{BB962C8B-B14F-4D97-AF65-F5344CB8AC3E}">
        <p14:creationId xmlns:p14="http://schemas.microsoft.com/office/powerpoint/2010/main" val="258378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3331"/>
            <a:ext cx="91712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মিম ১ম মাসে টাকা সঞ্চয় করেন =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500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 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মিম ২য় মাসে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 সঞ্চয় করেন =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2x500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বা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1000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মিম ৩য়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মাসে টাকা সঞ্চয় করেন = 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x500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  বা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1500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</a:t>
            </a:r>
            <a:endParaRPr lang="en-US" sz="28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মিম ৪র্থ 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মাসে টাকা সঞ্চয় করেন =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4x500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  বা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2000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সঞ্চয় এর ধারাটিঃ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500+1000+1500+2000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এটি 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সমান্তর ধারা হয়, তাহলে ধারাটির ১ম পদ,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a=500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এবং সাধারণ অন্তর, 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d=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1000-500=500  </a:t>
            </a:r>
            <a:endParaRPr lang="bn-BD" sz="2800" b="1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 বছর =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12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মাস </a:t>
            </a:r>
            <a:endParaRPr lang="en-US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পদ সংখ্যা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,n= 12</a:t>
            </a:r>
            <a:endParaRPr lang="bn-BD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lvl="0"/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আমরা জানি,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n-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সংখ্যক পদের  সমষ্টি  </a:t>
            </a:r>
            <a:r>
              <a:rPr lang="bn-BD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n/2{2a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+(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n-1)d}</a:t>
            </a:r>
          </a:p>
          <a:p>
            <a:pPr lvl="0"/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 , 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12…………=12/2{2x500+(12-1)500}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=6{1000+5500}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=6x6500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=39000     </a:t>
            </a:r>
            <a:r>
              <a:rPr lang="en-US" sz="28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Ans</a:t>
            </a:r>
            <a:r>
              <a:rPr lang="en-US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: 39000 </a:t>
            </a:r>
            <a:r>
              <a:rPr lang="bn-BD" sz="2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টাকা </a:t>
            </a:r>
          </a:p>
          <a:p>
            <a:pPr lvl="0"/>
            <a:endParaRPr lang="bn-BD" sz="2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সমাধান </a:t>
            </a:r>
            <a:endParaRPr lang="en-US" sz="5400" b="1" u="sng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33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দলীয় কাজ </a:t>
            </a:r>
            <a:endParaRPr lang="en-US" sz="4000" b="1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209800"/>
            <a:ext cx="693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৮+১৬+২৪+..................... ধারাটির ২০টি পদের সমষ্টি বের </a:t>
            </a:r>
            <a:r>
              <a:rPr lang="bn-BD" sz="4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কর । </a:t>
            </a:r>
            <a:endParaRPr lang="en-US" sz="4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94266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মূল্যায়ন </a:t>
            </a:r>
            <a:endParaRPr lang="en-US" sz="6600" b="1" u="sng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অনুক্রম ও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ধারা কাকে বলে ।</a:t>
            </a:r>
            <a:endParaRPr lang="bn-BD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সমান্তর ধারা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কাকে বলে । একটি উদাহরণ বল।   </a:t>
            </a:r>
            <a:endParaRPr lang="bn-BD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সমান্তর ধারার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 বল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৪+৮+১২+......৬ষ্ঠ ও ৭ম পদ কত ? </a:t>
            </a:r>
            <a:endParaRPr lang="bn-BD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সমান্তর ধারার 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n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সংখ্যক পদের সমষ্টির সূত্র বল ।</a:t>
            </a:r>
            <a:endParaRPr lang="bn-BD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বাড়ির কাজ </a:t>
            </a:r>
            <a:endParaRPr lang="en-US" sz="7200" b="1" u="sng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432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৫+১১+১৭+২৩+......... +৫৯= কত ? </a:t>
            </a:r>
            <a:endParaRPr lang="en-US" sz="40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4639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05691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chemeClr val="accent2"/>
                </a:solidFill>
                <a:latin typeface="Shonar Bangla" pitchFamily="34" charset="0"/>
                <a:cs typeface="Shonar Bangla" pitchFamily="34" charset="0"/>
              </a:rPr>
              <a:t>সকলকে ধন্যবাদ </a:t>
            </a:r>
            <a:endParaRPr lang="en-US" sz="8000" b="1" dirty="0">
              <a:solidFill>
                <a:schemeClr val="accent2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32"/>
            <a:ext cx="9144000" cy="511166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393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57200"/>
            <a:ext cx="47244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131428"/>
            <a:ext cx="6896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 নবম</a:t>
            </a:r>
          </a:p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১৩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8334" y="54114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১৩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6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6159" y="910422"/>
            <a:ext cx="2279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ছবি দেখে বল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28" y="914399"/>
            <a:ext cx="4953000" cy="5791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1" y="938284"/>
            <a:ext cx="3352800" cy="5919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931" y="76200"/>
            <a:ext cx="3615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4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এটি কিসের ছবি  বল 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0"/>
            <a:ext cx="426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40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এটি কিসের ছবি  বল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6858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66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পাঠ শিরোনামঃ </a:t>
            </a:r>
            <a:endParaRPr lang="en-US" sz="5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105833"/>
            <a:ext cx="7696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n-BD" sz="6600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অনুক্রম ও সমান্তর ধারা  </a:t>
            </a:r>
            <a:endParaRPr lang="bn-BD" sz="6600" b="1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71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3" y="3081413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অনুক্রম ও ধারার ব্যাখ্যা করতে পারবে ।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সমান্তর ধারা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।  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সমান্তর ধারার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সূত্রাবলী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লিখতে পারবে ।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সমান্তর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ধারার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সূত্রাবলী প্রয়োগ করে গাণিতিক সমস্যার সমাধান করতে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31619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6868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1154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এটি কিসের ছবি  বল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0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659</TotalTime>
  <Words>551</Words>
  <Application>Microsoft Office PowerPoint</Application>
  <PresentationFormat>On-screen Show (4:3)</PresentationFormat>
  <Paragraphs>87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NikoshBAN</vt:lpstr>
      <vt:lpstr>Franklin Gothic Medium</vt:lpstr>
      <vt:lpstr>Calibri</vt:lpstr>
      <vt:lpstr>Franklin Gothic Book</vt:lpstr>
      <vt:lpstr>Tunga</vt:lpstr>
      <vt:lpstr>Vrinda</vt:lpstr>
      <vt:lpstr>Wingdings</vt:lpstr>
      <vt:lpstr>Shonar Bangla</vt:lpstr>
      <vt:lpstr>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331</cp:revision>
  <dcterms:created xsi:type="dcterms:W3CDTF">2006-08-16T00:00:00Z</dcterms:created>
  <dcterms:modified xsi:type="dcterms:W3CDTF">2016-12-24T14:17:20Z</dcterms:modified>
</cp:coreProperties>
</file>